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6" r:id="rId3"/>
    <p:sldId id="285" r:id="rId4"/>
    <p:sldId id="283" r:id="rId5"/>
    <p:sldId id="284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6" r:id="rId31"/>
    <p:sldId id="281" r:id="rId3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571"/>
    <a:srgbClr val="81A042"/>
    <a:srgbClr val="CAB6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78AE0-8594-482F-991E-20A22ADD4D22}" type="datetimeFigureOut">
              <a:rPr lang="es-AR" smtClean="0"/>
              <a:t>21/05/2019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2F08-2822-4E71-BF27-5B9FAFAEB33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 spd="med" advTm="10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78AE0-8594-482F-991E-20A22ADD4D22}" type="datetimeFigureOut">
              <a:rPr lang="es-AR" smtClean="0"/>
              <a:t>21/05/2019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2F08-2822-4E71-BF27-5B9FAFAEB33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 spd="med" advTm="10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78AE0-8594-482F-991E-20A22ADD4D22}" type="datetimeFigureOut">
              <a:rPr lang="es-AR" smtClean="0"/>
              <a:t>21/05/2019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2F08-2822-4E71-BF27-5B9FAFAEB33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 spd="med" advTm="10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78AE0-8594-482F-991E-20A22ADD4D22}" type="datetimeFigureOut">
              <a:rPr lang="es-AR" smtClean="0"/>
              <a:t>21/05/2019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2F08-2822-4E71-BF27-5B9FAFAEB33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 spd="med" advTm="10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78AE0-8594-482F-991E-20A22ADD4D22}" type="datetimeFigureOut">
              <a:rPr lang="es-AR" smtClean="0"/>
              <a:t>21/05/2019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2F08-2822-4E71-BF27-5B9FAFAEB33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 spd="med" advTm="10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78AE0-8594-482F-991E-20A22ADD4D22}" type="datetimeFigureOut">
              <a:rPr lang="es-AR" smtClean="0"/>
              <a:t>21/05/2019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2F08-2822-4E71-BF27-5B9FAFAEB33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 spd="med" advTm="10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78AE0-8594-482F-991E-20A22ADD4D22}" type="datetimeFigureOut">
              <a:rPr lang="es-AR" smtClean="0"/>
              <a:t>21/05/2019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2F08-2822-4E71-BF27-5B9FAFAEB33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 spd="med" advTm="10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78AE0-8594-482F-991E-20A22ADD4D22}" type="datetimeFigureOut">
              <a:rPr lang="es-AR" smtClean="0"/>
              <a:t>21/05/2019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2F08-2822-4E71-BF27-5B9FAFAEB33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 spd="med" advTm="10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78AE0-8594-482F-991E-20A22ADD4D22}" type="datetimeFigureOut">
              <a:rPr lang="es-AR" smtClean="0"/>
              <a:t>21/05/2019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2F08-2822-4E71-BF27-5B9FAFAEB33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 spd="med" advTm="10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78AE0-8594-482F-991E-20A22ADD4D22}" type="datetimeFigureOut">
              <a:rPr lang="es-AR" smtClean="0"/>
              <a:t>21/05/2019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2F08-2822-4E71-BF27-5B9FAFAEB33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 spd="med" advTm="10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78AE0-8594-482F-991E-20A22ADD4D22}" type="datetimeFigureOut">
              <a:rPr lang="es-AR" smtClean="0"/>
              <a:t>21/05/2019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2F08-2822-4E71-BF27-5B9FAFAEB33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ransition spd="med" advTm="10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C5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78AE0-8594-482F-991E-20A22ADD4D22}" type="datetimeFigureOut">
              <a:rPr lang="es-AR" smtClean="0"/>
              <a:t>21/05/2019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52F08-2822-4E71-BF27-5B9FAFAEB334}" type="slidenum">
              <a:rPr lang="es-AR" smtClean="0"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10000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71472" y="0"/>
            <a:ext cx="7772400" cy="928694"/>
          </a:xfrm>
        </p:spPr>
        <p:txBody>
          <a:bodyPr>
            <a:normAutofit/>
          </a:bodyPr>
          <a:lstStyle/>
          <a:p>
            <a:r>
              <a:rPr lang="es-AR" sz="3200" dirty="0" smtClean="0"/>
              <a:t>Mariana Castagnino – Carlos </a:t>
            </a:r>
            <a:r>
              <a:rPr lang="es-AR" sz="3200" dirty="0" err="1" smtClean="0"/>
              <a:t>Rossi</a:t>
            </a:r>
            <a:r>
              <a:rPr lang="es-AR" sz="3200" dirty="0" smtClean="0"/>
              <a:t> </a:t>
            </a:r>
            <a:r>
              <a:rPr lang="es-AR" sz="3200" dirty="0" err="1" smtClean="0"/>
              <a:t>Elgue</a:t>
            </a:r>
            <a:endParaRPr lang="es-AR" sz="3200" dirty="0"/>
          </a:p>
        </p:txBody>
      </p:sp>
      <p:pic>
        <p:nvPicPr>
          <p:cNvPr id="4" name="3 Imagen" descr="unnam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833460"/>
            <a:ext cx="8715375" cy="5810250"/>
          </a:xfrm>
          <a:prstGeom prst="rect">
            <a:avLst/>
          </a:prstGeom>
        </p:spPr>
      </p:pic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Ñandu bolea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41728" cy="6858000"/>
          </a:xfrm>
          <a:prstGeom prst="rect">
            <a:avLst/>
          </a:prstGeom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143504" y="1142984"/>
            <a:ext cx="400049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No teníamos más permiso,</a:t>
            </a:r>
            <a:b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ni otro alivio la gauchada,</a:t>
            </a:r>
            <a:b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que salir de madrugada</a:t>
            </a:r>
            <a:b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cuando no había indio ninguno,</a:t>
            </a:r>
            <a:b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campo </a:t>
            </a:r>
            <a:r>
              <a:rPr kumimoji="0" lang="es-ES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ajuera</a:t>
            </a:r>
            <a: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a hacer </a:t>
            </a:r>
            <a:r>
              <a:rPr kumimoji="0" lang="es-ES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boliadas</a:t>
            </a:r>
            <a: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,</a:t>
            </a:r>
            <a:b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desocando los reyunos.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357818" y="6488668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Ñandú boleado</a:t>
            </a:r>
          </a:p>
        </p:txBody>
      </p:sp>
    </p:spTree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taquea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76699"/>
            <a:ext cx="9144000" cy="4781301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-21203"/>
            <a:ext cx="507206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Entre cuatro bayonetas</a:t>
            </a:r>
            <a:b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me tendieron en el suelo.</a:t>
            </a:r>
            <a:b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Vino el mayor medio en pedo</a:t>
            </a:r>
            <a:b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y allí se puso a gritar:</a:t>
            </a:r>
            <a:b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”Pícaro, te he de enseñar</a:t>
            </a:r>
            <a:b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andar reclamando sueldos.”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728228" y="1714488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Estaqueado</a:t>
            </a:r>
            <a:endParaRPr lang="es-AR" dirty="0"/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786314" y="1571612"/>
            <a:ext cx="435768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Tal vez no te vuelva a ver,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prienda</a:t>
            </a: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de mi corazón.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Dios te dé su </a:t>
            </a:r>
            <a:r>
              <a:rPr kumimoji="0" lang="es-E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proteción</a:t>
            </a: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ya que no me la dio a mí,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y a mis hijos </a:t>
            </a:r>
            <a:r>
              <a:rPr kumimoji="0" lang="es-E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dende</a:t>
            </a: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aquí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les echo mi bendición.</a:t>
            </a:r>
            <a:endParaRPr kumimoji="0" lang="es-E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3" name="2 Imagen" descr="Chi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95607" cy="68580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4929190" y="6488668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China</a:t>
            </a:r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52744" cy="5214950"/>
          </a:xfrm>
          <a:prstGeom prst="rect">
            <a:avLst/>
          </a:prstGeom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643438" y="1214422"/>
            <a:ext cx="442912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85850" algn="l"/>
              </a:tabLst>
            </a:pP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Yo he sido manso primero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y seré gaucho matrero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en mi triste circunstancia, 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aunque es mi mal tan </a:t>
            </a:r>
            <a:r>
              <a:rPr kumimoji="0" lang="es-E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projundo</a:t>
            </a: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;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nací y me he criado en estancia,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pero ya conozco el mundo.</a:t>
            </a:r>
            <a:endParaRPr kumimoji="0" lang="es-E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714612" y="5286388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Cabeza de Fierro</a:t>
            </a:r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0"/>
            <a:ext cx="1972849" cy="6858000"/>
          </a:xfrm>
          <a:prstGeom prst="rect">
            <a:avLst/>
          </a:prstGeom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857620" y="1785926"/>
            <a:ext cx="464347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Al ver llegar la morena</a:t>
            </a:r>
            <a:br>
              <a:rPr kumimoji="0" lang="es-E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que no hacía caso de </a:t>
            </a:r>
            <a:r>
              <a:rPr kumimoji="0" lang="es-E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naides</a:t>
            </a:r>
            <a:r>
              <a:rPr kumimoji="0" lang="es-E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,</a:t>
            </a:r>
            <a:br>
              <a:rPr kumimoji="0" lang="es-E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le dije con la mamúa:</a:t>
            </a:r>
            <a:br>
              <a:rPr kumimoji="0" lang="es-E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”va-</a:t>
            </a:r>
            <a:r>
              <a:rPr kumimoji="0" lang="es-ES" sz="3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ca</a:t>
            </a:r>
            <a:r>
              <a:rPr kumimoji="0" lang="es-E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-yendo gente al baile.”</a:t>
            </a:r>
            <a:endParaRPr kumimoji="0" 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143240" y="6488668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Morena</a:t>
            </a:r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ue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52705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072066" y="1714488"/>
            <a:ext cx="41433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i="1" dirty="0">
                <a:latin typeface="Arial Narrow" pitchFamily="34" charset="0"/>
              </a:rPr>
              <a:t>Me hirvió la sangre en las venas</a:t>
            </a:r>
            <a:br>
              <a:rPr lang="es-ES" sz="2600" i="1" dirty="0">
                <a:latin typeface="Arial Narrow" pitchFamily="34" charset="0"/>
              </a:rPr>
            </a:br>
            <a:r>
              <a:rPr lang="es-ES" sz="2600" i="1" dirty="0">
                <a:latin typeface="Arial Narrow" pitchFamily="34" charset="0"/>
              </a:rPr>
              <a:t>y me le afirmé al moreno,</a:t>
            </a:r>
            <a:br>
              <a:rPr lang="es-ES" sz="2600" i="1" dirty="0">
                <a:latin typeface="Arial Narrow" pitchFamily="34" charset="0"/>
              </a:rPr>
            </a:br>
            <a:r>
              <a:rPr lang="es-ES" sz="2600" i="1" dirty="0" err="1">
                <a:latin typeface="Arial Narrow" pitchFamily="34" charset="0"/>
              </a:rPr>
              <a:t>dándolé</a:t>
            </a:r>
            <a:r>
              <a:rPr lang="es-ES" sz="2600" i="1" dirty="0">
                <a:latin typeface="Arial Narrow" pitchFamily="34" charset="0"/>
              </a:rPr>
              <a:t> de punta y hacha</a:t>
            </a:r>
            <a:br>
              <a:rPr lang="es-ES" sz="2600" i="1" dirty="0">
                <a:latin typeface="Arial Narrow" pitchFamily="34" charset="0"/>
              </a:rPr>
            </a:br>
            <a:r>
              <a:rPr lang="es-ES" sz="2600" i="1" dirty="0" err="1">
                <a:latin typeface="Arial Narrow" pitchFamily="34" charset="0"/>
              </a:rPr>
              <a:t>pa</a:t>
            </a:r>
            <a:r>
              <a:rPr lang="es-ES" sz="2600" i="1" dirty="0">
                <a:latin typeface="Arial Narrow" pitchFamily="34" charset="0"/>
              </a:rPr>
              <a:t> dejar un diablo menos.</a:t>
            </a:r>
            <a:endParaRPr lang="es-AR" sz="2600" dirty="0">
              <a:latin typeface="Arial Narrow" pitchFamily="34" charset="0"/>
            </a:endParaRPr>
          </a:p>
          <a:p>
            <a:endParaRPr lang="es-AR" sz="2600" dirty="0">
              <a:latin typeface="Arial Narrow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214942" y="6488668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Duelo</a:t>
            </a:r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715140" cy="470498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214414" y="4621138"/>
            <a:ext cx="4857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/>
              <a:t>Es triste en medio del campo</a:t>
            </a:r>
            <a:br>
              <a:rPr lang="es-ES" sz="2400" i="1" dirty="0"/>
            </a:br>
            <a:r>
              <a:rPr lang="es-ES" sz="2400" i="1" dirty="0"/>
              <a:t>pasarse noches enteras</a:t>
            </a:r>
            <a:br>
              <a:rPr lang="es-ES" sz="2400" i="1" dirty="0"/>
            </a:br>
            <a:r>
              <a:rPr lang="es-ES" sz="2400" i="1" dirty="0"/>
              <a:t>contemplando en sus carreras</a:t>
            </a:r>
            <a:br>
              <a:rPr lang="es-ES" sz="2400" i="1" dirty="0"/>
            </a:br>
            <a:r>
              <a:rPr lang="es-ES" sz="2400" i="1" dirty="0"/>
              <a:t>las estrellas que Dios cría,</a:t>
            </a:r>
            <a:br>
              <a:rPr lang="es-ES" sz="2400" i="1" dirty="0"/>
            </a:br>
            <a:r>
              <a:rPr lang="es-ES" sz="2400" i="1" dirty="0"/>
              <a:t>sin tener más compañía</a:t>
            </a:r>
            <a:br>
              <a:rPr lang="es-ES" sz="2400" i="1" dirty="0"/>
            </a:br>
            <a:r>
              <a:rPr lang="es-ES" sz="2400" i="1" dirty="0"/>
              <a:t>que su soledad y las fieras</a:t>
            </a:r>
            <a:r>
              <a:rPr lang="es-ES" sz="2400" i="1" dirty="0" smtClean="0"/>
              <a:t>.</a:t>
            </a:r>
            <a:endParaRPr lang="es-AR" sz="2400" dirty="0">
              <a:latin typeface="Arial Narrow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715140" y="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Durmiendo</a:t>
            </a:r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85852" y="4214818"/>
            <a:ext cx="4500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i="1" dirty="0">
                <a:latin typeface="Arial Narrow" pitchFamily="34" charset="0"/>
              </a:rPr>
              <a:t>Tal vez en el corazón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lo tocó un Santo Bendito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a un gaucho, que pegó el grito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y dijo: “¡Cruz no consiente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que se cometa el delito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de matar a un valiente</a:t>
            </a:r>
            <a:r>
              <a:rPr lang="es-ES" sz="2800" i="1" dirty="0" smtClean="0">
                <a:latin typeface="Arial Narrow" pitchFamily="34" charset="0"/>
              </a:rPr>
              <a:t>!”</a:t>
            </a:r>
            <a:endParaRPr lang="es-AR" sz="2800" dirty="0">
              <a:latin typeface="Arial Narrow" pitchFamily="34" charset="0"/>
            </a:endParaRPr>
          </a:p>
        </p:txBody>
      </p:sp>
      <p:pic>
        <p:nvPicPr>
          <p:cNvPr id="3" name="2 Imagen" descr="Pelea con sables.jpg"/>
          <p:cNvPicPr>
            <a:picLocks noChangeAspect="1"/>
          </p:cNvPicPr>
          <p:nvPr/>
        </p:nvPicPr>
        <p:blipFill>
          <a:blip r:embed="rId2" cstate="print">
            <a:lum bright="30000" contrast="30000"/>
          </a:blip>
          <a:stretch>
            <a:fillRect/>
          </a:stretch>
        </p:blipFill>
        <p:spPr>
          <a:xfrm>
            <a:off x="0" y="0"/>
            <a:ext cx="6572264" cy="4209958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6572264" y="0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Pelea con sables</a:t>
            </a:r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00430" y="1643050"/>
            <a:ext cx="52864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i="1" dirty="0"/>
              <a:t>El andar tan </a:t>
            </a:r>
            <a:r>
              <a:rPr lang="es-ES" sz="2800" i="1" dirty="0" err="1"/>
              <a:t>despilchao</a:t>
            </a:r>
            <a:r>
              <a:rPr lang="es-ES" sz="2800" i="1" dirty="0"/>
              <a:t/>
            </a:r>
            <a:br>
              <a:rPr lang="es-ES" sz="2800" i="1" dirty="0"/>
            </a:br>
            <a:r>
              <a:rPr lang="es-ES" sz="2800" i="1" dirty="0"/>
              <a:t>ningún mérito me quita.</a:t>
            </a:r>
            <a:br>
              <a:rPr lang="es-ES" sz="2800" i="1" dirty="0"/>
            </a:br>
            <a:r>
              <a:rPr lang="es-ES" sz="2800" i="1" dirty="0"/>
              <a:t>Sin ser un alma bendita</a:t>
            </a:r>
            <a:br>
              <a:rPr lang="es-ES" sz="2800" i="1" dirty="0"/>
            </a:br>
            <a:r>
              <a:rPr lang="es-ES" sz="2800" i="1" dirty="0"/>
              <a:t>me duelo del mal ajeno:</a:t>
            </a:r>
            <a:br>
              <a:rPr lang="es-ES" sz="2800" i="1" dirty="0"/>
            </a:br>
            <a:r>
              <a:rPr lang="es-ES" sz="2800" i="1" dirty="0"/>
              <a:t>soy un pastel con relleno</a:t>
            </a:r>
            <a:br>
              <a:rPr lang="es-ES" sz="2800" i="1" dirty="0"/>
            </a:br>
            <a:r>
              <a:rPr lang="es-ES" sz="2800" i="1" dirty="0"/>
              <a:t>que parece torta frita.</a:t>
            </a:r>
            <a:endParaRPr lang="es-AR" sz="2800" dirty="0"/>
          </a:p>
          <a:p>
            <a:pPr algn="ctr"/>
            <a:endParaRPr lang="es-AR" sz="2800" dirty="0"/>
          </a:p>
        </p:txBody>
      </p:sp>
      <p:pic>
        <p:nvPicPr>
          <p:cNvPr id="3" name="2 Imagen" descr="Cruz de pie.jpg"/>
          <p:cNvPicPr>
            <a:picLocks noChangeAspect="1"/>
          </p:cNvPicPr>
          <p:nvPr/>
        </p:nvPicPr>
        <p:blipFill>
          <a:blip r:embed="rId2" cstate="print">
            <a:lum bright="30000" contrast="20000"/>
          </a:blip>
          <a:stretch>
            <a:fillRect/>
          </a:stretch>
        </p:blipFill>
        <p:spPr>
          <a:xfrm>
            <a:off x="0" y="0"/>
            <a:ext cx="2553766" cy="68580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2714612" y="6488668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Cruz</a:t>
            </a:r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rd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07837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0" y="4357694"/>
            <a:ext cx="4643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>
                <a:latin typeface="Arial Narrow" pitchFamily="34" charset="0"/>
              </a:rPr>
              <a:t>Si hemos de salvar o no</a:t>
            </a:r>
            <a:br>
              <a:rPr lang="es-ES" sz="2400" i="1" dirty="0">
                <a:latin typeface="Arial Narrow" pitchFamily="34" charset="0"/>
              </a:rPr>
            </a:br>
            <a:r>
              <a:rPr lang="es-ES" sz="2400" i="1" dirty="0">
                <a:latin typeface="Arial Narrow" pitchFamily="34" charset="0"/>
              </a:rPr>
              <a:t>de esto </a:t>
            </a:r>
            <a:r>
              <a:rPr lang="es-ES" sz="2400" i="1" dirty="0" err="1">
                <a:latin typeface="Arial Narrow" pitchFamily="34" charset="0"/>
              </a:rPr>
              <a:t>naides</a:t>
            </a:r>
            <a:r>
              <a:rPr lang="es-ES" sz="2400" i="1" dirty="0">
                <a:latin typeface="Arial Narrow" pitchFamily="34" charset="0"/>
              </a:rPr>
              <a:t> nos responde.</a:t>
            </a:r>
            <a:br>
              <a:rPr lang="es-ES" sz="2400" i="1" dirty="0">
                <a:latin typeface="Arial Narrow" pitchFamily="34" charset="0"/>
              </a:rPr>
            </a:br>
            <a:r>
              <a:rPr lang="es-ES" sz="2400" i="1" dirty="0">
                <a:latin typeface="Arial Narrow" pitchFamily="34" charset="0"/>
              </a:rPr>
              <a:t>Derecho ande el sol se esconde</a:t>
            </a:r>
            <a:br>
              <a:rPr lang="es-ES" sz="2400" i="1" dirty="0">
                <a:latin typeface="Arial Narrow" pitchFamily="34" charset="0"/>
              </a:rPr>
            </a:br>
            <a:r>
              <a:rPr lang="es-ES" sz="2400" i="1" dirty="0">
                <a:latin typeface="Arial Narrow" pitchFamily="34" charset="0"/>
              </a:rPr>
              <a:t>tierra adentro hay que tirar;</a:t>
            </a:r>
            <a:br>
              <a:rPr lang="es-ES" sz="2400" i="1" dirty="0">
                <a:latin typeface="Arial Narrow" pitchFamily="34" charset="0"/>
              </a:rPr>
            </a:br>
            <a:r>
              <a:rPr lang="es-ES" sz="2400" i="1" dirty="0">
                <a:latin typeface="Arial Narrow" pitchFamily="34" charset="0"/>
              </a:rPr>
              <a:t>algún día hemos de llegar...</a:t>
            </a:r>
            <a:br>
              <a:rPr lang="es-ES" sz="2400" i="1" dirty="0">
                <a:latin typeface="Arial Narrow" pitchFamily="34" charset="0"/>
              </a:rPr>
            </a:br>
            <a:r>
              <a:rPr lang="es-ES" sz="2400" i="1" dirty="0">
                <a:latin typeface="Arial Narrow" pitchFamily="34" charset="0"/>
              </a:rPr>
              <a:t>después sabremos a dónde</a:t>
            </a:r>
            <a:r>
              <a:rPr lang="es-ES" sz="2400" i="1" dirty="0" smtClean="0">
                <a:latin typeface="Arial Narrow" pitchFamily="34" charset="0"/>
              </a:rPr>
              <a:t>.</a:t>
            </a:r>
            <a:r>
              <a:rPr lang="es-ES" sz="2400" dirty="0">
                <a:latin typeface="Arial Narrow" pitchFamily="34" charset="0"/>
              </a:rPr>
              <a:t> </a:t>
            </a:r>
            <a:endParaRPr lang="es-AR" sz="2400" dirty="0">
              <a:latin typeface="Arial Narrow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072066" y="4357694"/>
            <a:ext cx="4071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 smtClean="0">
                <a:latin typeface="Arial Narrow" pitchFamily="34" charset="0"/>
              </a:rPr>
              <a:t>Y siguiendo el fiel del rumbo</a:t>
            </a:r>
            <a:br>
              <a:rPr lang="es-ES" sz="2400" i="1" dirty="0" smtClean="0">
                <a:latin typeface="Arial Narrow" pitchFamily="34" charset="0"/>
              </a:rPr>
            </a:br>
            <a:r>
              <a:rPr lang="es-ES" sz="2400" i="1" dirty="0" smtClean="0">
                <a:latin typeface="Arial Narrow" pitchFamily="34" charset="0"/>
              </a:rPr>
              <a:t>se entraron en el desierto.</a:t>
            </a:r>
            <a:br>
              <a:rPr lang="es-ES" sz="2400" i="1" dirty="0" smtClean="0">
                <a:latin typeface="Arial Narrow" pitchFamily="34" charset="0"/>
              </a:rPr>
            </a:br>
            <a:r>
              <a:rPr lang="es-ES" sz="2400" i="1" dirty="0" smtClean="0">
                <a:latin typeface="Arial Narrow" pitchFamily="34" charset="0"/>
              </a:rPr>
              <a:t>No sé si los habrán muerto</a:t>
            </a:r>
            <a:br>
              <a:rPr lang="es-ES" sz="2400" i="1" dirty="0" smtClean="0">
                <a:latin typeface="Arial Narrow" pitchFamily="34" charset="0"/>
              </a:rPr>
            </a:br>
            <a:r>
              <a:rPr lang="es-ES" sz="2400" i="1" dirty="0" smtClean="0">
                <a:latin typeface="Arial Narrow" pitchFamily="34" charset="0"/>
              </a:rPr>
              <a:t>en alguna correría,</a:t>
            </a:r>
            <a:br>
              <a:rPr lang="es-ES" sz="2400" i="1" dirty="0" smtClean="0">
                <a:latin typeface="Arial Narrow" pitchFamily="34" charset="0"/>
              </a:rPr>
            </a:br>
            <a:r>
              <a:rPr lang="es-ES" sz="2400" i="1" dirty="0" smtClean="0">
                <a:latin typeface="Arial Narrow" pitchFamily="34" charset="0"/>
              </a:rPr>
              <a:t>pero espero que algún día</a:t>
            </a:r>
            <a:br>
              <a:rPr lang="es-ES" sz="2400" i="1" dirty="0" smtClean="0">
                <a:latin typeface="Arial Narrow" pitchFamily="34" charset="0"/>
              </a:rPr>
            </a:br>
            <a:r>
              <a:rPr lang="es-ES" sz="2400" i="1" dirty="0" smtClean="0">
                <a:latin typeface="Arial Narrow" pitchFamily="34" charset="0"/>
              </a:rPr>
              <a:t>sabré de ellos algo cierto.</a:t>
            </a:r>
            <a:endParaRPr lang="es-AR" sz="2400" dirty="0">
              <a:latin typeface="Arial Narrow" pitchFamily="34" charset="0"/>
            </a:endParaRPr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  <a:solidFill>
            <a:srgbClr val="BFC571"/>
          </a:solidFill>
        </p:spPr>
        <p:txBody>
          <a:bodyPr>
            <a:normAutofit fontScale="90000"/>
          </a:bodyPr>
          <a:lstStyle/>
          <a:p>
            <a:r>
              <a:rPr lang="es-AR" sz="3600" dirty="0" smtClean="0">
                <a:latin typeface="Arial" pitchFamily="34" charset="0"/>
                <a:cs typeface="Arial" pitchFamily="34" charset="0"/>
              </a:rPr>
              <a:t>Hernández – Castagnino, astilla del </a:t>
            </a:r>
            <a:r>
              <a:rPr lang="es-AR" sz="3600" dirty="0" err="1" smtClean="0">
                <a:latin typeface="Arial" pitchFamily="34" charset="0"/>
                <a:cs typeface="Arial" pitchFamily="34" charset="0"/>
              </a:rPr>
              <a:t>mesmo</a:t>
            </a:r>
            <a:r>
              <a:rPr lang="es-AR" sz="3600" dirty="0" smtClean="0">
                <a:latin typeface="Arial" pitchFamily="34" charset="0"/>
                <a:cs typeface="Arial" pitchFamily="34" charset="0"/>
              </a:rPr>
              <a:t> palo</a:t>
            </a:r>
            <a:endParaRPr lang="es-A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3 Imagen" descr="tapa inv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752120"/>
            <a:ext cx="9144001" cy="6177342"/>
          </a:xfrm>
          <a:prstGeom prst="rect">
            <a:avLst/>
          </a:prstGeom>
        </p:spPr>
      </p:pic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oceto Color M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73991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500726" y="1714488"/>
            <a:ext cx="371474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i="1" dirty="0">
                <a:latin typeface="Arial Narrow" pitchFamily="34" charset="0"/>
              </a:rPr>
              <a:t>Y ya con estas noticias</a:t>
            </a:r>
            <a:br>
              <a:rPr lang="es-ES" sz="2600" i="1" dirty="0">
                <a:latin typeface="Arial Narrow" pitchFamily="34" charset="0"/>
              </a:rPr>
            </a:br>
            <a:r>
              <a:rPr lang="es-ES" sz="2600" i="1" dirty="0">
                <a:latin typeface="Arial Narrow" pitchFamily="34" charset="0"/>
              </a:rPr>
              <a:t>mi relación acabé;</a:t>
            </a:r>
            <a:br>
              <a:rPr lang="es-ES" sz="2600" i="1" dirty="0">
                <a:latin typeface="Arial Narrow" pitchFamily="34" charset="0"/>
              </a:rPr>
            </a:br>
            <a:r>
              <a:rPr lang="es-ES" sz="2600" i="1" dirty="0">
                <a:latin typeface="Arial Narrow" pitchFamily="34" charset="0"/>
              </a:rPr>
              <a:t>por ser ciertas las conté,</a:t>
            </a:r>
            <a:br>
              <a:rPr lang="es-ES" sz="2600" i="1" dirty="0">
                <a:latin typeface="Arial Narrow" pitchFamily="34" charset="0"/>
              </a:rPr>
            </a:br>
            <a:r>
              <a:rPr lang="es-ES" sz="2600" i="1" dirty="0">
                <a:latin typeface="Arial Narrow" pitchFamily="34" charset="0"/>
              </a:rPr>
              <a:t>todas las desgracias dichas:</a:t>
            </a:r>
            <a:br>
              <a:rPr lang="es-ES" sz="2600" i="1" dirty="0">
                <a:latin typeface="Arial Narrow" pitchFamily="34" charset="0"/>
              </a:rPr>
            </a:br>
            <a:r>
              <a:rPr lang="es-ES" sz="2600" i="1" dirty="0">
                <a:latin typeface="Arial Narrow" pitchFamily="34" charset="0"/>
              </a:rPr>
              <a:t>es un telar de desdichas</a:t>
            </a:r>
            <a:br>
              <a:rPr lang="es-ES" sz="2600" i="1" dirty="0">
                <a:latin typeface="Arial Narrow" pitchFamily="34" charset="0"/>
              </a:rPr>
            </a:br>
            <a:r>
              <a:rPr lang="es-ES" sz="2600" i="1" dirty="0">
                <a:latin typeface="Arial Narrow" pitchFamily="34" charset="0"/>
              </a:rPr>
              <a:t>cada gaucho que </a:t>
            </a:r>
            <a:r>
              <a:rPr lang="es-ES" sz="2600" i="1" dirty="0" err="1">
                <a:latin typeface="Arial Narrow" pitchFamily="34" charset="0"/>
              </a:rPr>
              <a:t>usté</a:t>
            </a:r>
            <a:r>
              <a:rPr lang="es-ES" sz="2600" i="1" dirty="0">
                <a:latin typeface="Arial Narrow" pitchFamily="34" charset="0"/>
              </a:rPr>
              <a:t> ve.</a:t>
            </a:r>
            <a:endParaRPr lang="es-AR" sz="2600" dirty="0">
              <a:latin typeface="Arial Narrow" pitchFamily="34" charset="0"/>
            </a:endParaRPr>
          </a:p>
          <a:p>
            <a:pPr algn="ctr"/>
            <a:endParaRPr lang="es-AR" sz="2600" dirty="0">
              <a:latin typeface="Arial Narrow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643570" y="6488668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Cabeza de Martín Fierro</a:t>
            </a:r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5214942" y="0"/>
            <a:ext cx="392905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LA VUELTA</a:t>
            </a:r>
            <a:endParaRPr kumimoji="0" lang="es-E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2 Imagen" descr="Fierro con guitarra y cabal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43794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143504" y="1928802"/>
            <a:ext cx="400049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i="1" dirty="0">
                <a:latin typeface="Arial Narrow" pitchFamily="34" charset="0"/>
              </a:rPr>
              <a:t>Yo he conocido cantores</a:t>
            </a:r>
            <a:br>
              <a:rPr lang="es-ES" sz="2600" i="1" dirty="0">
                <a:latin typeface="Arial Narrow" pitchFamily="34" charset="0"/>
              </a:rPr>
            </a:br>
            <a:r>
              <a:rPr lang="es-ES" sz="2600" i="1" dirty="0">
                <a:latin typeface="Arial Narrow" pitchFamily="34" charset="0"/>
              </a:rPr>
              <a:t>que era un gusto el escuchar,</a:t>
            </a:r>
            <a:br>
              <a:rPr lang="es-ES" sz="2600" i="1" dirty="0">
                <a:latin typeface="Arial Narrow" pitchFamily="34" charset="0"/>
              </a:rPr>
            </a:br>
            <a:r>
              <a:rPr lang="es-ES" sz="2600" i="1" dirty="0">
                <a:latin typeface="Arial Narrow" pitchFamily="34" charset="0"/>
              </a:rPr>
              <a:t>mas no quieren opinar</a:t>
            </a:r>
            <a:br>
              <a:rPr lang="es-ES" sz="2600" i="1" dirty="0">
                <a:latin typeface="Arial Narrow" pitchFamily="34" charset="0"/>
              </a:rPr>
            </a:br>
            <a:r>
              <a:rPr lang="es-ES" sz="2600" i="1" dirty="0">
                <a:latin typeface="Arial Narrow" pitchFamily="34" charset="0"/>
              </a:rPr>
              <a:t>y se divierten cantando;</a:t>
            </a:r>
            <a:br>
              <a:rPr lang="es-ES" sz="2600" i="1" dirty="0">
                <a:latin typeface="Arial Narrow" pitchFamily="34" charset="0"/>
              </a:rPr>
            </a:br>
            <a:r>
              <a:rPr lang="es-ES" sz="2600" i="1" dirty="0">
                <a:latin typeface="Arial Narrow" pitchFamily="34" charset="0"/>
              </a:rPr>
              <a:t>pero yo canto opinando,</a:t>
            </a:r>
            <a:br>
              <a:rPr lang="es-ES" sz="2600" i="1" dirty="0">
                <a:latin typeface="Arial Narrow" pitchFamily="34" charset="0"/>
              </a:rPr>
            </a:br>
            <a:r>
              <a:rPr lang="es-ES" sz="2600" i="1" dirty="0">
                <a:latin typeface="Arial Narrow" pitchFamily="34" charset="0"/>
              </a:rPr>
              <a:t>que es mi modo de cantar.</a:t>
            </a:r>
            <a:endParaRPr lang="es-AR" sz="2600" dirty="0">
              <a:latin typeface="Arial Narrow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357818" y="648866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Fierro con guitarra y caballo</a:t>
            </a:r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72330" cy="469213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643042" y="4621138"/>
            <a:ext cx="371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>
                <a:latin typeface="Arial Narrow" pitchFamily="34" charset="0"/>
              </a:rPr>
              <a:t>En semejante ejercicio</a:t>
            </a:r>
            <a:endParaRPr lang="es-AR" sz="2400" dirty="0">
              <a:latin typeface="Arial Narrow" pitchFamily="34" charset="0"/>
            </a:endParaRPr>
          </a:p>
          <a:p>
            <a:pPr algn="ctr"/>
            <a:r>
              <a:rPr lang="es-ES" sz="2400" i="1" dirty="0">
                <a:latin typeface="Arial Narrow" pitchFamily="34" charset="0"/>
              </a:rPr>
              <a:t>Se hace diestro el cazador:</a:t>
            </a:r>
            <a:endParaRPr lang="es-AR" sz="2400" dirty="0">
              <a:latin typeface="Arial Narrow" pitchFamily="34" charset="0"/>
            </a:endParaRPr>
          </a:p>
          <a:p>
            <a:pPr algn="ctr"/>
            <a:r>
              <a:rPr lang="es-ES" sz="2400" i="1" dirty="0" err="1">
                <a:latin typeface="Arial Narrow" pitchFamily="34" charset="0"/>
              </a:rPr>
              <a:t>Cai</a:t>
            </a:r>
            <a:r>
              <a:rPr lang="es-ES" sz="2400" i="1" dirty="0">
                <a:latin typeface="Arial Narrow" pitchFamily="34" charset="0"/>
              </a:rPr>
              <a:t> el piche engordador,</a:t>
            </a:r>
            <a:endParaRPr lang="es-AR" sz="2400" dirty="0">
              <a:latin typeface="Arial Narrow" pitchFamily="34" charset="0"/>
            </a:endParaRPr>
          </a:p>
          <a:p>
            <a:pPr algn="ctr"/>
            <a:r>
              <a:rPr lang="es-ES" sz="2400" i="1" dirty="0" err="1">
                <a:latin typeface="Arial Narrow" pitchFamily="34" charset="0"/>
              </a:rPr>
              <a:t>Cai</a:t>
            </a:r>
            <a:r>
              <a:rPr lang="es-ES" sz="2400" i="1" dirty="0">
                <a:latin typeface="Arial Narrow" pitchFamily="34" charset="0"/>
              </a:rPr>
              <a:t> el pájaro que trina;</a:t>
            </a:r>
            <a:endParaRPr lang="es-AR" sz="2400" dirty="0">
              <a:latin typeface="Arial Narrow" pitchFamily="34" charset="0"/>
            </a:endParaRPr>
          </a:p>
          <a:p>
            <a:pPr algn="ctr"/>
            <a:r>
              <a:rPr lang="es-ES" sz="2400" i="1" dirty="0">
                <a:latin typeface="Arial Narrow" pitchFamily="34" charset="0"/>
              </a:rPr>
              <a:t>Todo bicho que camina</a:t>
            </a:r>
            <a:endParaRPr lang="es-AR" sz="2400" dirty="0">
              <a:latin typeface="Arial Narrow" pitchFamily="34" charset="0"/>
            </a:endParaRPr>
          </a:p>
          <a:p>
            <a:pPr algn="ctr"/>
            <a:r>
              <a:rPr lang="es-ES" sz="2400" i="1" dirty="0">
                <a:latin typeface="Arial Narrow" pitchFamily="34" charset="0"/>
              </a:rPr>
              <a:t>Va parar al asador.</a:t>
            </a:r>
            <a:endParaRPr lang="es-AR" sz="2400" dirty="0">
              <a:latin typeface="Arial Narrow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051761" y="0"/>
            <a:ext cx="2092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latin typeface="Arial Narrow" pitchFamily="34" charset="0"/>
              </a:rPr>
              <a:t>En semejante ejercicio</a:t>
            </a:r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929190" y="1785926"/>
            <a:ext cx="42148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i="1" dirty="0">
                <a:latin typeface="Arial Narrow" pitchFamily="34" charset="0"/>
              </a:rPr>
              <a:t>Y yo, con mis propias manos,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yo </a:t>
            </a:r>
            <a:r>
              <a:rPr lang="es-ES" sz="2800" i="1" dirty="0" err="1">
                <a:latin typeface="Arial Narrow" pitchFamily="34" charset="0"/>
              </a:rPr>
              <a:t>mesmo</a:t>
            </a:r>
            <a:r>
              <a:rPr lang="es-ES" sz="2800" i="1" dirty="0">
                <a:latin typeface="Arial Narrow" pitchFamily="34" charset="0"/>
              </a:rPr>
              <a:t> lo sepulté;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a Dios por su alma rogué,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de dolor el pecho lleno,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y humedeció aquel terreno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el llanto que redamé.</a:t>
            </a:r>
            <a:endParaRPr lang="es-AR" sz="2800" dirty="0">
              <a:latin typeface="Arial Narrow" pitchFamily="34" charset="0"/>
            </a:endParaRPr>
          </a:p>
        </p:txBody>
      </p:sp>
      <p:pic>
        <p:nvPicPr>
          <p:cNvPr id="3" name="2 Imagen" descr="Cargando a Cruz.jpg"/>
          <p:cNvPicPr>
            <a:picLocks noChangeAspect="1"/>
          </p:cNvPicPr>
          <p:nvPr/>
        </p:nvPicPr>
        <p:blipFill>
          <a:blip r:embed="rId2" cstate="print">
            <a:lum bright="10000" contrast="30000"/>
          </a:blip>
          <a:stretch>
            <a:fillRect/>
          </a:stretch>
        </p:blipFill>
        <p:spPr>
          <a:xfrm>
            <a:off x="0" y="0"/>
            <a:ext cx="5039705" cy="68580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5143504" y="6488668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Cargando a Cruz</a:t>
            </a:r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uti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82810"/>
            <a:ext cx="9144000" cy="287519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928662" y="500042"/>
            <a:ext cx="47149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i="1" dirty="0">
                <a:latin typeface="Arial Narrow" pitchFamily="34" charset="0"/>
              </a:rPr>
              <a:t>Cuando no tenían trabajo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la emprestaban a otra china.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"</a:t>
            </a:r>
            <a:r>
              <a:rPr lang="es-ES" sz="2800" i="1" dirty="0" err="1">
                <a:latin typeface="Arial Narrow" pitchFamily="34" charset="0"/>
              </a:rPr>
              <a:t>Naides</a:t>
            </a:r>
            <a:r>
              <a:rPr lang="es-ES" sz="2800" i="1" dirty="0">
                <a:latin typeface="Arial Narrow" pitchFamily="34" charset="0"/>
              </a:rPr>
              <a:t>", decía, "Se imagina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ni es capaz de presumir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cuanto tiene que sufrir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la infeliz que está cautiva.</a:t>
            </a:r>
            <a:endParaRPr lang="es-AR" sz="2800" dirty="0">
              <a:latin typeface="Arial Narrow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317585" y="3643314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Cautiva </a:t>
            </a:r>
            <a:r>
              <a:rPr lang="es-AR" dirty="0" smtClean="0"/>
              <a:t>prendiendo fuego</a:t>
            </a:r>
            <a:endParaRPr lang="es-AR" dirty="0"/>
          </a:p>
        </p:txBody>
      </p:sp>
    </p:spTree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ndio a cabal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2324094"/>
            <a:ext cx="6429388" cy="453390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857620" y="0"/>
            <a:ext cx="4286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>
                <a:latin typeface="Arial Narrow" pitchFamily="34" charset="0"/>
              </a:rPr>
              <a:t>El peligro en que me hallaba</a:t>
            </a:r>
            <a:br>
              <a:rPr lang="es-ES" sz="2400" i="1" dirty="0">
                <a:latin typeface="Arial Narrow" pitchFamily="34" charset="0"/>
              </a:rPr>
            </a:br>
            <a:r>
              <a:rPr lang="es-ES" sz="2400" i="1" dirty="0">
                <a:latin typeface="Arial Narrow" pitchFamily="34" charset="0"/>
              </a:rPr>
              <a:t>al momento conocí;</a:t>
            </a:r>
            <a:br>
              <a:rPr lang="es-ES" sz="2400" i="1" dirty="0">
                <a:latin typeface="Arial Narrow" pitchFamily="34" charset="0"/>
              </a:rPr>
            </a:br>
            <a:r>
              <a:rPr lang="es-ES" sz="2400" i="1" dirty="0">
                <a:latin typeface="Arial Narrow" pitchFamily="34" charset="0"/>
              </a:rPr>
              <a:t>nos mantuvimos </a:t>
            </a:r>
            <a:r>
              <a:rPr lang="es-ES" sz="2400" i="1" dirty="0" err="1">
                <a:latin typeface="Arial Narrow" pitchFamily="34" charset="0"/>
              </a:rPr>
              <a:t>ansí</a:t>
            </a:r>
            <a:r>
              <a:rPr lang="es-ES" sz="2400" i="1" dirty="0">
                <a:latin typeface="Arial Narrow" pitchFamily="34" charset="0"/>
              </a:rPr>
              <a:t>,</a:t>
            </a:r>
            <a:br>
              <a:rPr lang="es-ES" sz="2400" i="1" dirty="0">
                <a:latin typeface="Arial Narrow" pitchFamily="34" charset="0"/>
              </a:rPr>
            </a:br>
            <a:r>
              <a:rPr lang="es-ES" sz="2400" i="1" dirty="0">
                <a:latin typeface="Arial Narrow" pitchFamily="34" charset="0"/>
              </a:rPr>
              <a:t>me miraba y lo miraba:</a:t>
            </a:r>
            <a:br>
              <a:rPr lang="es-ES" sz="2400" i="1" dirty="0">
                <a:latin typeface="Arial Narrow" pitchFamily="34" charset="0"/>
              </a:rPr>
            </a:br>
            <a:r>
              <a:rPr lang="es-ES" sz="2400" i="1" dirty="0">
                <a:latin typeface="Arial Narrow" pitchFamily="34" charset="0"/>
              </a:rPr>
              <a:t>yo al indio le desconfiaba,</a:t>
            </a:r>
            <a:br>
              <a:rPr lang="es-ES" sz="2400" i="1" dirty="0">
                <a:latin typeface="Arial Narrow" pitchFamily="34" charset="0"/>
              </a:rPr>
            </a:br>
            <a:r>
              <a:rPr lang="es-ES" sz="2400" i="1" dirty="0">
                <a:latin typeface="Arial Narrow" pitchFamily="34" charset="0"/>
              </a:rPr>
              <a:t>y él me desconfiaba a mí.</a:t>
            </a:r>
            <a:endParaRPr lang="es-AR" sz="2400" dirty="0">
              <a:latin typeface="Arial Narrow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00100" y="6488668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Indio a caballo</a:t>
            </a:r>
            <a:endParaRPr lang="es-AR" dirty="0"/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che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20061" cy="685800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357554" y="233204"/>
            <a:ext cx="5786446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85850" algn="l"/>
              </a:tabLst>
            </a:pPr>
            <a: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Dios le </a:t>
            </a:r>
            <a:r>
              <a:rPr kumimoji="0" lang="es-E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dió</a:t>
            </a:r>
            <a: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istintos</a:t>
            </a:r>
            <a: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sutiles</a:t>
            </a:r>
            <a:b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a toditos los mortales;</a:t>
            </a:r>
            <a:b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el hombre es uno de tales,</a:t>
            </a:r>
            <a:b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y en las llanuras aquellas,</a:t>
            </a:r>
            <a:b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lo guían el sol, las estrellas,</a:t>
            </a:r>
            <a:b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el viento y los animales.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85850" algn="l"/>
              </a:tabLst>
            </a:pPr>
            <a:endParaRPr lang="es-ES" sz="2800" dirty="0"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85850" algn="l"/>
              </a:tabLst>
            </a:pPr>
            <a:endParaRPr kumimoji="0" lang="es-A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85850" algn="l"/>
              </a:tabLst>
            </a:pPr>
            <a:r>
              <a:rPr kumimoji="0" lang="es-E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Ansí</a:t>
            </a: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todo el que procure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tener un pingo modelo,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lo ha de cuidar con desvelo,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y debe impedir también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el que de golpes le den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o tironeen en el suelo.</a:t>
            </a:r>
            <a:endParaRPr kumimoji="0" lang="es-E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428992" y="6488668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Nochero</a:t>
            </a:r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572132" y="1785926"/>
            <a:ext cx="357186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En esa estrecha prisión,</a:t>
            </a:r>
            <a:endParaRPr kumimoji="0" lang="es-AR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Sin poderme conformar,</a:t>
            </a:r>
            <a:endParaRPr kumimoji="0" lang="es-AR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No cesaba de </a:t>
            </a:r>
            <a:r>
              <a:rPr kumimoji="0" lang="es-ES" sz="2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esclamar</a:t>
            </a:r>
            <a:r>
              <a:rPr kumimoji="0" lang="es-ES" sz="2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es-AR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!Qué diera yo por tener</a:t>
            </a:r>
            <a:endParaRPr kumimoji="0" lang="es-AR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Un caballo en que montar</a:t>
            </a:r>
            <a:endParaRPr kumimoji="0" lang="es-AR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Y una pampa en que correr!</a:t>
            </a:r>
            <a:endParaRPr kumimoji="0" lang="es-E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4" name="3 Imagen" descr="Al galope.jpg"/>
          <p:cNvPicPr>
            <a:picLocks noChangeAspect="1"/>
          </p:cNvPicPr>
          <p:nvPr/>
        </p:nvPicPr>
        <p:blipFill>
          <a:blip r:embed="rId2">
            <a:lum bright="10000" contrast="10000"/>
          </a:blip>
          <a:stretch>
            <a:fillRect/>
          </a:stretch>
        </p:blipFill>
        <p:spPr>
          <a:xfrm>
            <a:off x="0" y="0"/>
            <a:ext cx="5613594" cy="68580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5715008" y="6488668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Al galope</a:t>
            </a:r>
            <a:endParaRPr lang="es-AR" dirty="0"/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uerte de vizcac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0323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429124" y="1714488"/>
            <a:ext cx="44291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i="1" dirty="0">
                <a:latin typeface="Arial Narrow" pitchFamily="34" charset="0"/>
              </a:rPr>
              <a:t>Cuando ya no pudo hablar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le até en la mano un cencerro,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y al ver cercano su entierro,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arañando las paredes,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espiró allí entre los perros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y este servidor de ustedes.</a:t>
            </a:r>
            <a:endParaRPr lang="es-AR" sz="2800" dirty="0">
              <a:latin typeface="Arial Narrow" pitchFamily="34" charset="0"/>
            </a:endParaRPr>
          </a:p>
          <a:p>
            <a:pPr algn="ctr"/>
            <a:endParaRPr lang="es-AR" sz="2800" dirty="0">
              <a:latin typeface="Arial Narrow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286248" y="6488668"/>
            <a:ext cx="2219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Muerte de Vizcacha</a:t>
            </a:r>
            <a:endParaRPr lang="es-AR" dirty="0"/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143768" y="6488668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Chajá en vuelo</a:t>
            </a:r>
            <a:endParaRPr lang="es-AR" dirty="0"/>
          </a:p>
        </p:txBody>
      </p:sp>
      <p:pic>
        <p:nvPicPr>
          <p:cNvPr id="3" name="2 Imagen" descr="32.JPG"/>
          <p:cNvPicPr>
            <a:picLocks noChangeAspect="1"/>
          </p:cNvPicPr>
          <p:nvPr/>
        </p:nvPicPr>
        <p:blipFill>
          <a:blip r:embed="rId2"/>
          <a:srcRect r="8844"/>
          <a:stretch>
            <a:fillRect/>
          </a:stretch>
        </p:blipFill>
        <p:spPr>
          <a:xfrm>
            <a:off x="0" y="0"/>
            <a:ext cx="7072362" cy="6858000"/>
          </a:xfrm>
          <a:prstGeom prst="rect">
            <a:avLst/>
          </a:prstGeom>
        </p:spPr>
      </p:pic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46 foto cas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3595"/>
            <a:ext cx="9144000" cy="6094429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928662" y="48260"/>
            <a:ext cx="7358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 smtClean="0"/>
              <a:t>Juan Carlos Castagnino 1908 - 1972</a:t>
            </a:r>
            <a:endParaRPr lang="es-AR" sz="2800" dirty="0"/>
          </a:p>
        </p:txBody>
      </p:sp>
    </p:spTree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500298" y="1500174"/>
            <a:ext cx="404469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Mi gloria es vivir tan libre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como el pájaro del cielo;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no hago nido en este suelo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ande hay tanto que sufrir,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y </a:t>
            </a:r>
            <a:r>
              <a:rPr kumimoji="0" lang="es-E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naides</a:t>
            </a: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me ha de seguir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cuando yo </a:t>
            </a:r>
            <a:r>
              <a:rPr kumimoji="0" lang="es-E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remuento</a:t>
            </a: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el vuelo.</a:t>
            </a:r>
            <a:endParaRPr kumimoji="0" lang="es-E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000">
        <p:circle/>
      </p:transition>
    </mc:Choice>
    <mc:Fallback>
      <p:transition spd="slow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rtin Fierro.jpg"/>
          <p:cNvPicPr>
            <a:picLocks noChangeAspect="1"/>
          </p:cNvPicPr>
          <p:nvPr/>
        </p:nvPicPr>
        <p:blipFill>
          <a:blip r:embed="rId2" cstate="print"/>
          <a:srcRect l="4111" r="8197"/>
          <a:stretch>
            <a:fillRect/>
          </a:stretch>
        </p:blipFill>
        <p:spPr>
          <a:xfrm>
            <a:off x="0" y="0"/>
            <a:ext cx="4572032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429156" y="285728"/>
            <a:ext cx="4786314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dirty="0"/>
              <a:t>Ni el miedo ni la codicia</a:t>
            </a:r>
            <a:br>
              <a:rPr lang="es-ES" sz="2000" dirty="0"/>
            </a:br>
            <a:r>
              <a:rPr lang="es-ES" sz="2000" dirty="0"/>
              <a:t>es </a:t>
            </a:r>
            <a:r>
              <a:rPr lang="es-ES" sz="2000" dirty="0" err="1"/>
              <a:t>güeno</a:t>
            </a:r>
            <a:r>
              <a:rPr lang="es-ES" sz="2000" dirty="0"/>
              <a:t> que a uno le asalten,</a:t>
            </a:r>
            <a:br>
              <a:rPr lang="es-ES" sz="2000" dirty="0"/>
            </a:br>
            <a:r>
              <a:rPr lang="es-ES" sz="2000" dirty="0" err="1"/>
              <a:t>ansi</a:t>
            </a:r>
            <a:r>
              <a:rPr lang="es-ES" sz="2000" dirty="0"/>
              <a:t>, no se sobresalten</a:t>
            </a:r>
            <a:br>
              <a:rPr lang="es-ES" sz="2000" dirty="0"/>
            </a:br>
            <a:r>
              <a:rPr lang="es-ES" sz="2000" dirty="0"/>
              <a:t>por los bienes que perezcan;</a:t>
            </a:r>
            <a:br>
              <a:rPr lang="es-ES" sz="2000" dirty="0"/>
            </a:br>
            <a:r>
              <a:rPr lang="es-ES" sz="2000" dirty="0"/>
              <a:t>al rico nunca le ofrezcan</a:t>
            </a:r>
            <a:br>
              <a:rPr lang="es-ES" sz="2000" dirty="0"/>
            </a:br>
            <a:r>
              <a:rPr lang="es-ES" sz="2000" dirty="0"/>
              <a:t>y al pobre jamás le falten</a:t>
            </a:r>
            <a:r>
              <a:rPr lang="es-ES" sz="2000" dirty="0" smtClean="0"/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dirty="0"/>
              <a:t>Los hermanos sean unidos</a:t>
            </a:r>
            <a:br>
              <a:rPr lang="es-ES" sz="2000" dirty="0"/>
            </a:br>
            <a:r>
              <a:rPr lang="es-ES" sz="2000" dirty="0"/>
              <a:t>porque ésa es la ley primera</a:t>
            </a:r>
            <a:br>
              <a:rPr lang="es-ES" sz="2000" dirty="0"/>
            </a:br>
            <a:r>
              <a:rPr lang="es-ES" sz="2000" dirty="0"/>
              <a:t>tengan unión verdadera</a:t>
            </a:r>
            <a:br>
              <a:rPr lang="es-ES" sz="2000" dirty="0"/>
            </a:br>
            <a:r>
              <a:rPr lang="es-ES" sz="2000" dirty="0"/>
              <a:t>en cualquier tiempo que sea,</a:t>
            </a:r>
            <a:br>
              <a:rPr lang="es-ES" sz="2000" dirty="0"/>
            </a:br>
            <a:r>
              <a:rPr lang="es-ES" sz="2000" dirty="0"/>
              <a:t>porque, si entre ellos pelean,</a:t>
            </a:r>
            <a:br>
              <a:rPr lang="es-ES" sz="2000" dirty="0"/>
            </a:br>
            <a:r>
              <a:rPr lang="es-ES" sz="2000" dirty="0"/>
              <a:t>los devoran los de </a:t>
            </a:r>
            <a:r>
              <a:rPr lang="es-ES" sz="2000" dirty="0" err="1"/>
              <a:t>ajuera</a:t>
            </a:r>
            <a:r>
              <a:rPr lang="es-ES" sz="2000" dirty="0" smtClean="0"/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dirty="0"/>
              <a:t>La sangre que se redama</a:t>
            </a:r>
            <a:br>
              <a:rPr lang="es-ES" sz="2000" dirty="0"/>
            </a:br>
            <a:r>
              <a:rPr lang="es-ES" sz="2000" dirty="0"/>
              <a:t>no se olvida hasta la muerte;</a:t>
            </a:r>
            <a:br>
              <a:rPr lang="es-ES" sz="2000" dirty="0"/>
            </a:br>
            <a:r>
              <a:rPr lang="es-ES" sz="2000" dirty="0"/>
              <a:t>la impresión es de tal suerte,</a:t>
            </a:r>
            <a:br>
              <a:rPr lang="es-ES" sz="2000" dirty="0"/>
            </a:br>
            <a:r>
              <a:rPr lang="es-ES" sz="2000" dirty="0"/>
              <a:t>que, a mi pesar, no lo niego,</a:t>
            </a:r>
            <a:br>
              <a:rPr lang="es-ES" sz="2000" dirty="0"/>
            </a:br>
            <a:r>
              <a:rPr lang="es-ES" sz="2000" dirty="0" err="1"/>
              <a:t>cai</a:t>
            </a:r>
            <a:r>
              <a:rPr lang="es-ES" sz="2000" dirty="0"/>
              <a:t> como gotas de juego</a:t>
            </a:r>
            <a:br>
              <a:rPr lang="es-ES" sz="2000" dirty="0"/>
            </a:br>
            <a:r>
              <a:rPr lang="es-ES" sz="2000" dirty="0"/>
              <a:t>en la alma </a:t>
            </a:r>
            <a:r>
              <a:rPr lang="es-ES" sz="2000" dirty="0" smtClean="0"/>
              <a:t>del </a:t>
            </a:r>
            <a:r>
              <a:rPr lang="es-ES" sz="2000" dirty="0"/>
              <a:t>que la vierte.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12 foto cas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09" y="357190"/>
            <a:ext cx="9174509" cy="6143644"/>
          </a:xfrm>
          <a:prstGeom prst="rect">
            <a:avLst/>
          </a:prstGeom>
        </p:spPr>
      </p:pic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DSC015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39465" cy="68580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000628" y="1714488"/>
            <a:ext cx="414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 smtClean="0"/>
              <a:t>José Hernández</a:t>
            </a:r>
          </a:p>
          <a:p>
            <a:pPr algn="ctr"/>
            <a:r>
              <a:rPr lang="es-AR" sz="2800" dirty="0" smtClean="0"/>
              <a:t>1834 - 1886</a:t>
            </a:r>
            <a:endParaRPr lang="es-AR" sz="2800" dirty="0"/>
          </a:p>
        </p:txBody>
      </p:sp>
    </p:spTree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871882" y="9429792"/>
            <a:ext cx="3871882" cy="3500462"/>
          </a:xfrm>
        </p:spPr>
        <p:txBody>
          <a:bodyPr>
            <a:normAutofit fontScale="90000"/>
          </a:bodyPr>
          <a:lstStyle/>
          <a:p>
            <a:r>
              <a:rPr lang="es-AR" sz="2800" i="1" dirty="0" smtClean="0">
                <a:latin typeface="Arial" pitchFamily="34" charset="0"/>
                <a:cs typeface="Arial" pitchFamily="34" charset="0"/>
              </a:rPr>
              <a:t>Y mientras </a:t>
            </a:r>
            <a:r>
              <a:rPr lang="es-AR" sz="2800" i="1" dirty="0">
                <a:latin typeface="Arial" pitchFamily="34" charset="0"/>
                <a:cs typeface="Arial" pitchFamily="34" charset="0"/>
              </a:rPr>
              <a:t>domaban unos,</a:t>
            </a:r>
            <a:br>
              <a:rPr lang="es-AR" sz="2800" i="1" dirty="0">
                <a:latin typeface="Arial" pitchFamily="34" charset="0"/>
                <a:cs typeface="Arial" pitchFamily="34" charset="0"/>
              </a:rPr>
            </a:br>
            <a:r>
              <a:rPr lang="es-AR" sz="2800" i="1" dirty="0">
                <a:latin typeface="Arial" pitchFamily="34" charset="0"/>
                <a:cs typeface="Arial" pitchFamily="34" charset="0"/>
              </a:rPr>
              <a:t>otros al campo salían,</a:t>
            </a:r>
            <a:br>
              <a:rPr lang="es-AR" sz="2800" i="1" dirty="0">
                <a:latin typeface="Arial" pitchFamily="34" charset="0"/>
                <a:cs typeface="Arial" pitchFamily="34" charset="0"/>
              </a:rPr>
            </a:br>
            <a:r>
              <a:rPr lang="es-AR" sz="2800" i="1" dirty="0">
                <a:latin typeface="Arial" pitchFamily="34" charset="0"/>
                <a:cs typeface="Arial" pitchFamily="34" charset="0"/>
              </a:rPr>
              <a:t>y la hacienda recogían,</a:t>
            </a:r>
            <a:br>
              <a:rPr lang="es-AR" sz="2800" i="1" dirty="0">
                <a:latin typeface="Arial" pitchFamily="34" charset="0"/>
                <a:cs typeface="Arial" pitchFamily="34" charset="0"/>
              </a:rPr>
            </a:br>
            <a:r>
              <a:rPr lang="es-AR" sz="2800" i="1" dirty="0">
                <a:latin typeface="Arial" pitchFamily="34" charset="0"/>
                <a:cs typeface="Arial" pitchFamily="34" charset="0"/>
              </a:rPr>
              <a:t>las manadas repuntaban,</a:t>
            </a:r>
            <a:br>
              <a:rPr lang="es-AR" sz="2800" i="1" dirty="0">
                <a:latin typeface="Arial" pitchFamily="34" charset="0"/>
                <a:cs typeface="Arial" pitchFamily="34" charset="0"/>
              </a:rPr>
            </a:br>
            <a:r>
              <a:rPr lang="es-AR" sz="2800" i="1" dirty="0">
                <a:latin typeface="Arial" pitchFamily="34" charset="0"/>
                <a:cs typeface="Arial" pitchFamily="34" charset="0"/>
              </a:rPr>
              <a:t>y </a:t>
            </a:r>
            <a:r>
              <a:rPr lang="es-AR" sz="2800" i="1" dirty="0" err="1">
                <a:latin typeface="Arial" pitchFamily="34" charset="0"/>
                <a:cs typeface="Arial" pitchFamily="34" charset="0"/>
              </a:rPr>
              <a:t>ansí</a:t>
            </a:r>
            <a:r>
              <a:rPr lang="es-AR" sz="2800" i="1" dirty="0">
                <a:latin typeface="Arial" pitchFamily="34" charset="0"/>
                <a:cs typeface="Arial" pitchFamily="34" charset="0"/>
              </a:rPr>
              <a:t> sin sentir pasaban</a:t>
            </a:r>
            <a:br>
              <a:rPr lang="es-AR" sz="2800" i="1" dirty="0">
                <a:latin typeface="Arial" pitchFamily="34" charset="0"/>
                <a:cs typeface="Arial" pitchFamily="34" charset="0"/>
              </a:rPr>
            </a:br>
            <a:r>
              <a:rPr lang="es-AR" sz="2800" i="1" dirty="0">
                <a:latin typeface="Arial" pitchFamily="34" charset="0"/>
                <a:cs typeface="Arial" pitchFamily="34" charset="0"/>
              </a:rPr>
              <a:t>entretenidos el día.</a:t>
            </a:r>
            <a:endParaRPr lang="es-AR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Marcador de contenido" descr="Hernandez piensa en su puebl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" y="1"/>
            <a:ext cx="5630990" cy="6857999"/>
          </a:xfrm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5572132" y="1071546"/>
            <a:ext cx="357186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Lo que pinta este pincel</a:t>
            </a:r>
            <a:endParaRPr kumimoji="0" lang="es-AR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Ni el tiempo lo ha de borrar;</a:t>
            </a:r>
            <a:endParaRPr kumimoji="0" lang="es-AR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Ninguno se ha de animar</a:t>
            </a:r>
            <a:endParaRPr kumimoji="0" lang="es-AR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A corregirme la plana;</a:t>
            </a:r>
            <a:endParaRPr kumimoji="0" lang="es-AR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No pinta quien tiene gana</a:t>
            </a:r>
            <a:endParaRPr kumimoji="0" lang="es-AR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Sino quien sabe pintar.</a:t>
            </a:r>
            <a:endParaRPr kumimoji="0" lang="es-E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5643570" y="6488668"/>
            <a:ext cx="35004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s-A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Hernández piensa en su pueblo</a:t>
            </a:r>
            <a:endParaRPr kumimoji="0" lang="es-A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572000" cy="5583254"/>
          </a:xfrm>
        </p:spPr>
        <p:txBody>
          <a:bodyPr>
            <a:normAutofit/>
          </a:bodyPr>
          <a:lstStyle/>
          <a:p>
            <a:r>
              <a:rPr lang="es-ES" sz="2800" i="1" dirty="0">
                <a:latin typeface="Arial Narrow" pitchFamily="34" charset="0"/>
              </a:rPr>
              <a:t>Y mientras domaban unos,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otros al campo salían,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y la hacienda recogían,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las manadas repuntaban,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y </a:t>
            </a:r>
            <a:r>
              <a:rPr lang="es-ES" sz="2800" i="1" dirty="0" err="1">
                <a:latin typeface="Arial Narrow" pitchFamily="34" charset="0"/>
              </a:rPr>
              <a:t>ansí</a:t>
            </a:r>
            <a:r>
              <a:rPr lang="es-ES" sz="2800" i="1" dirty="0">
                <a:latin typeface="Arial Narrow" pitchFamily="34" charset="0"/>
              </a:rPr>
              <a:t> sin sentir pasaban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entretenidos el día.</a:t>
            </a:r>
            <a:r>
              <a:rPr lang="es-AR" sz="2800" dirty="0">
                <a:latin typeface="Arial Narrow" pitchFamily="34" charset="0"/>
              </a:rPr>
              <a:t/>
            </a:r>
            <a:br>
              <a:rPr lang="es-AR" sz="2800" dirty="0">
                <a:latin typeface="Arial Narrow" pitchFamily="34" charset="0"/>
              </a:rPr>
            </a:br>
            <a:endParaRPr lang="es-AR" sz="2800" dirty="0">
              <a:latin typeface="Arial Narrow" pitchFamily="34" charset="0"/>
            </a:endParaRPr>
          </a:p>
        </p:txBody>
      </p:sp>
      <p:pic>
        <p:nvPicPr>
          <p:cNvPr id="4" name="3 Marcador de contenido" descr="Rode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650729" cy="6858000"/>
          </a:xfrm>
        </p:spPr>
      </p:pic>
      <p:sp>
        <p:nvSpPr>
          <p:cNvPr id="5" name="4 Rectángulo"/>
          <p:cNvSpPr/>
          <p:nvPr/>
        </p:nvSpPr>
        <p:spPr>
          <a:xfrm>
            <a:off x="4857752" y="6488668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Rodeo</a:t>
            </a:r>
          </a:p>
        </p:txBody>
      </p:sp>
    </p:spTree>
  </p:cSld>
  <p:clrMapOvr>
    <a:masterClrMapping/>
  </p:clrMapOvr>
  <p:transition spd="med" advTm="10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te del estrib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91157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5214942" y="1214422"/>
            <a:ext cx="39290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i="1" dirty="0">
                <a:latin typeface="Arial Narrow" pitchFamily="34" charset="0"/>
              </a:rPr>
              <a:t>Y apenas la madrugada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empezaba </a:t>
            </a:r>
            <a:r>
              <a:rPr lang="es-ES" sz="2800" i="1" dirty="0" err="1">
                <a:latin typeface="Arial Narrow" pitchFamily="34" charset="0"/>
              </a:rPr>
              <a:t>coloriar</a:t>
            </a:r>
            <a:r>
              <a:rPr lang="es-ES" sz="2800" i="1" dirty="0">
                <a:latin typeface="Arial Narrow" pitchFamily="34" charset="0"/>
              </a:rPr>
              <a:t/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los pájaros a cantar,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y las gallinas a </a:t>
            </a:r>
            <a:r>
              <a:rPr lang="es-ES" sz="2800" i="1" dirty="0" err="1" smtClean="0">
                <a:latin typeface="Arial Narrow" pitchFamily="34" charset="0"/>
              </a:rPr>
              <a:t>apiarse</a:t>
            </a:r>
            <a:r>
              <a:rPr lang="es-ES" sz="2800" i="1" dirty="0" smtClean="0">
                <a:latin typeface="Arial Narrow" pitchFamily="34" charset="0"/>
              </a:rPr>
              <a:t>, era </a:t>
            </a:r>
            <a:r>
              <a:rPr lang="es-ES" sz="2800" i="1" dirty="0">
                <a:latin typeface="Arial Narrow" pitchFamily="34" charset="0"/>
              </a:rPr>
              <a:t>cosa de largarse</a:t>
            </a:r>
            <a:br>
              <a:rPr lang="es-ES" sz="2800" i="1" dirty="0">
                <a:latin typeface="Arial Narrow" pitchFamily="34" charset="0"/>
              </a:rPr>
            </a:br>
            <a:r>
              <a:rPr lang="es-ES" sz="2800" i="1" dirty="0">
                <a:latin typeface="Arial Narrow" pitchFamily="34" charset="0"/>
              </a:rPr>
              <a:t>cada cual a trabajar.</a:t>
            </a:r>
            <a:endParaRPr lang="es-AR" sz="2800" dirty="0">
              <a:latin typeface="Arial Narrow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357818" y="6488668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Mate del estribo</a:t>
            </a:r>
          </a:p>
        </p:txBody>
      </p:sp>
    </p:spTree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857620" y="1000108"/>
            <a:ext cx="528638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Y andábamos de mugrientos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que el mirarnos daba horror;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les juro que era un dolor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ver esos hombres, ¡por </a:t>
            </a:r>
            <a:r>
              <a:rPr kumimoji="0" lang="es-ES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cristo</a:t>
            </a: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!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En mi perra vida he visto</a:t>
            </a:r>
            <a:b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s-E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una miseria mayor.</a:t>
            </a:r>
            <a:endParaRPr kumimoji="0" lang="es-E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3" name="2 Imagen" descr="En la front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53206" cy="68580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929058" y="648866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En la frontera</a:t>
            </a:r>
          </a:p>
        </p:txBody>
      </p:sp>
    </p:spTree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304</Words>
  <Application>Microsoft Office PowerPoint</Application>
  <PresentationFormat>Presentación en pantalla (4:3)</PresentationFormat>
  <Paragraphs>78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5" baseType="lpstr">
      <vt:lpstr>Arial</vt:lpstr>
      <vt:lpstr>Arial Narrow</vt:lpstr>
      <vt:lpstr>Times New Roman</vt:lpstr>
      <vt:lpstr>Tema de Office</vt:lpstr>
      <vt:lpstr>Mariana Castagnino – Carlos Rossi Elgue</vt:lpstr>
      <vt:lpstr>Hernández – Castagnino, astilla del mesmo palo</vt:lpstr>
      <vt:lpstr>Presentación de PowerPoint</vt:lpstr>
      <vt:lpstr>Presentación de PowerPoint</vt:lpstr>
      <vt:lpstr>Presentación de PowerPoint</vt:lpstr>
      <vt:lpstr>Y mientras domaban unos, otros al campo salían, y la hacienda recogían, las manadas repuntaban, y ansí sin sentir pasaban entretenidos el día.</vt:lpstr>
      <vt:lpstr>Y mientras domaban unos, otros al campo salían, y la hacienda recogían, las manadas repuntaban, y ansí sin sentir pasaban entretenidos el día.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Hernández – Castagnino, astilla del mesmo palo</dc:title>
  <dc:creator>mariana Casta</dc:creator>
  <cp:lastModifiedBy>Luffi</cp:lastModifiedBy>
  <cp:revision>22</cp:revision>
  <dcterms:created xsi:type="dcterms:W3CDTF">2019-05-16T22:59:52Z</dcterms:created>
  <dcterms:modified xsi:type="dcterms:W3CDTF">2019-05-21T16:58:38Z</dcterms:modified>
</cp:coreProperties>
</file>